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74" r:id="rId4"/>
    <p:sldId id="277" r:id="rId5"/>
    <p:sldId id="276" r:id="rId6"/>
    <p:sldId id="278" r:id="rId7"/>
    <p:sldId id="279" r:id="rId8"/>
    <p:sldId id="258" r:id="rId9"/>
    <p:sldId id="265" r:id="rId10"/>
    <p:sldId id="266" r:id="rId11"/>
    <p:sldId id="257" r:id="rId12"/>
    <p:sldId id="260" r:id="rId13"/>
    <p:sldId id="261" r:id="rId14"/>
    <p:sldId id="262" r:id="rId15"/>
    <p:sldId id="263" r:id="rId16"/>
    <p:sldId id="273" r:id="rId17"/>
    <p:sldId id="264" r:id="rId18"/>
    <p:sldId id="270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7986-4F1D-4A89-B428-D12DDA864D3E}" type="datetimeFigureOut">
              <a:rPr lang="hu-HU" smtClean="0"/>
              <a:t>2024. 02. 06.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1E8A91EF-F330-4392-AF37-98D03EE4C6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9737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7986-4F1D-4A89-B428-D12DDA864D3E}" type="datetimeFigureOut">
              <a:rPr lang="hu-HU" smtClean="0"/>
              <a:t>2024. 02. 06.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1E8A91EF-F330-4392-AF37-98D03EE4C6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5029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7986-4F1D-4A89-B428-D12DDA864D3E}" type="datetimeFigureOut">
              <a:rPr lang="hu-HU" smtClean="0"/>
              <a:t>2024. 02. 06.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1E8A91EF-F330-4392-AF37-98D03EE4C6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0683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7986-4F1D-4A89-B428-D12DDA864D3E}" type="datetimeFigureOut">
              <a:rPr lang="hu-HU" smtClean="0"/>
              <a:t>2024. 02. 06.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E8A91EF-F330-4392-AF37-98D03EE4C606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5155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7986-4F1D-4A89-B428-D12DDA864D3E}" type="datetimeFigureOut">
              <a:rPr lang="hu-HU" smtClean="0"/>
              <a:t>2024. 02. 06.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E8A91EF-F330-4392-AF37-98D03EE4C6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7333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7986-4F1D-4A89-B428-D12DDA864D3E}" type="datetimeFigureOut">
              <a:rPr lang="hu-HU" smtClean="0"/>
              <a:t>2024. 02. 06.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A91EF-F330-4392-AF37-98D03EE4C6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229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7986-4F1D-4A89-B428-D12DDA864D3E}" type="datetimeFigureOut">
              <a:rPr lang="hu-HU" smtClean="0"/>
              <a:t>2024. 02. 06.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A91EF-F330-4392-AF37-98D03EE4C6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2408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7986-4F1D-4A89-B428-D12DDA864D3E}" type="datetimeFigureOut">
              <a:rPr lang="hu-HU" smtClean="0"/>
              <a:t>2024. 02. 06.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A91EF-F330-4392-AF37-98D03EE4C6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2833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F47986-4F1D-4A89-B428-D12DDA864D3E}" type="datetimeFigureOut">
              <a:rPr lang="hu-HU" smtClean="0"/>
              <a:t>2024. 02. 06.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1E8A91EF-F330-4392-AF37-98D03EE4C6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752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7986-4F1D-4A89-B428-D12DDA864D3E}" type="datetimeFigureOut">
              <a:rPr lang="hu-HU" smtClean="0"/>
              <a:t>2024. 02. 06.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A91EF-F330-4392-AF37-98D03EE4C6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476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7986-4F1D-4A89-B428-D12DDA864D3E}" type="datetimeFigureOut">
              <a:rPr lang="hu-HU" smtClean="0"/>
              <a:t>2024. 02. 06.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1E8A91EF-F330-4392-AF37-98D03EE4C6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7412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7986-4F1D-4A89-B428-D12DDA864D3E}" type="datetimeFigureOut">
              <a:rPr lang="hu-HU" smtClean="0"/>
              <a:t>2024. 02. 06.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A91EF-F330-4392-AF37-98D03EE4C6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901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7986-4F1D-4A89-B428-D12DDA864D3E}" type="datetimeFigureOut">
              <a:rPr lang="hu-HU" smtClean="0"/>
              <a:t>2024. 02. 06.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A91EF-F330-4392-AF37-98D03EE4C6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748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7986-4F1D-4A89-B428-D12DDA864D3E}" type="datetimeFigureOut">
              <a:rPr lang="hu-HU" smtClean="0"/>
              <a:t>2024. 02. 06.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A91EF-F330-4392-AF37-98D03EE4C6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509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7986-4F1D-4A89-B428-D12DDA864D3E}" type="datetimeFigureOut">
              <a:rPr lang="hu-HU" smtClean="0"/>
              <a:t>2024. 02. 06.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A91EF-F330-4392-AF37-98D03EE4C6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614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7986-4F1D-4A89-B428-D12DDA864D3E}" type="datetimeFigureOut">
              <a:rPr lang="hu-HU" smtClean="0"/>
              <a:t>2024. 02. 06.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A91EF-F330-4392-AF37-98D03EE4C6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7066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7986-4F1D-4A89-B428-D12DDA864D3E}" type="datetimeFigureOut">
              <a:rPr lang="hu-HU" smtClean="0"/>
              <a:t>2024. 02. 06.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A91EF-F330-4392-AF37-98D03EE4C6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9322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47986-4F1D-4A89-B428-D12DDA864D3E}" type="datetimeFigureOut">
              <a:rPr lang="hu-HU" smtClean="0"/>
              <a:t>2024. 02. 06.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A91EF-F330-4392-AF37-98D03EE4C6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10097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hu-HU" sz="4400" dirty="0" smtClean="0">
                <a:latin typeface="Arial Rounded MT Bold" panose="020F0704030504030204" pitchFamily="34" charset="0"/>
              </a:rPr>
              <a:t>Duális képzésben résztvevő tanulók nyomon követése</a:t>
            </a:r>
            <a:endParaRPr lang="hu-HU" sz="4400" dirty="0">
              <a:latin typeface="Arial Rounded MT Bold" panose="020F070403050403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29611" y="4552659"/>
            <a:ext cx="8144134" cy="1484247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latin typeface="Arial Rounded MT Bold" panose="020F0704030504030204" pitchFamily="34" charset="0"/>
              </a:rPr>
              <a:t>Közös értékelés </a:t>
            </a:r>
            <a:r>
              <a:rPr lang="hu-HU" dirty="0">
                <a:latin typeface="Arial Rounded MT Bold" panose="020F0704030504030204" pitchFamily="34" charset="0"/>
              </a:rPr>
              <a:t>a </a:t>
            </a:r>
            <a:r>
              <a:rPr lang="hu-HU" dirty="0" smtClean="0">
                <a:latin typeface="Arial Rounded MT Bold" panose="020F0704030504030204" pitchFamily="34" charset="0"/>
              </a:rPr>
              <a:t>duális partnerrel</a:t>
            </a:r>
          </a:p>
          <a:p>
            <a:pPr algn="l"/>
            <a:r>
              <a:rPr lang="hu-HU" dirty="0" smtClean="0">
                <a:latin typeface="Arial Rounded MT Bold" panose="020F0704030504030204" pitchFamily="34" charset="0"/>
              </a:rPr>
              <a:t>A Wesselényi jógyakorlata fodrász  szakirányú oktatásban</a:t>
            </a:r>
            <a:endParaRPr lang="hu-HU" dirty="0" smtClean="0">
              <a:latin typeface="Arial Rounded MT Bold" panose="020F0704030504030204" pitchFamily="34" charset="0"/>
            </a:endParaRPr>
          </a:p>
          <a:p>
            <a:pPr algn="l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2021/2022  és 2022/2023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anév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1078" y="2809824"/>
            <a:ext cx="1266628" cy="129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473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Arial Rounded MT Bold" panose="020F0704030504030204" pitchFamily="34" charset="0"/>
              </a:rPr>
              <a:t>Interaktív tesztfeladatok</a:t>
            </a:r>
            <a:endParaRPr lang="hu-HU" dirty="0">
              <a:latin typeface="Arial Rounded MT Bold" panose="020F0704030504030204" pitchFamily="34" charset="0"/>
            </a:endParaRPr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t="770" r="-4" b="4798"/>
          <a:stretch/>
        </p:blipFill>
        <p:spPr>
          <a:xfrm>
            <a:off x="5047861" y="2369328"/>
            <a:ext cx="6784460" cy="3953315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97024" y="2656209"/>
            <a:ext cx="4568890" cy="2864498"/>
          </a:xfrm>
        </p:spPr>
        <p:txBody>
          <a:bodyPr>
            <a:normAutofit/>
          </a:bodyPr>
          <a:lstStyle/>
          <a:p>
            <a:r>
              <a:rPr lang="hu-HU" sz="1800" u="sng" dirty="0" smtClean="0">
                <a:latin typeface="Arial Rounded MT Bold" panose="020F0704030504030204" pitchFamily="34" charset="0"/>
              </a:rPr>
              <a:t>Interaktív </a:t>
            </a:r>
            <a:r>
              <a:rPr lang="hu-HU" sz="1800" u="sng" dirty="0" smtClean="0">
                <a:latin typeface="Arial Rounded MT Bold" panose="020F0704030504030204" pitchFamily="34" charset="0"/>
              </a:rPr>
              <a:t>feladatok típusai a</a:t>
            </a:r>
            <a:endParaRPr lang="hu-HU" sz="1800" u="sng" dirty="0" smtClean="0">
              <a:latin typeface="Arial Rounded MT Bold" panose="020F0704030504030204" pitchFamily="34" charset="0"/>
            </a:endParaRPr>
          </a:p>
          <a:p>
            <a:r>
              <a:rPr lang="hu-HU" sz="1800" u="sng" dirty="0" smtClean="0">
                <a:latin typeface="Arial Rounded MT Bold" panose="020F0704030504030204" pitchFamily="34" charset="0"/>
              </a:rPr>
              <a:t>KKK-</a:t>
            </a:r>
            <a:r>
              <a:rPr lang="hu-HU" sz="1800" u="sng" dirty="0" err="1" smtClean="0">
                <a:latin typeface="Arial Rounded MT Bold" panose="020F0704030504030204" pitchFamily="34" charset="0"/>
              </a:rPr>
              <a:t>ban</a:t>
            </a:r>
            <a:r>
              <a:rPr lang="hu-HU" sz="1800" u="sng" dirty="0" smtClean="0">
                <a:latin typeface="Arial Rounded MT Bold" panose="020F0704030504030204" pitchFamily="34" charset="0"/>
              </a:rPr>
              <a:t> meghatározottak szerint:</a:t>
            </a:r>
            <a:endParaRPr lang="hu-HU" sz="1800" u="sng" dirty="0" smtClean="0">
              <a:latin typeface="Arial Rounded MT Bold" panose="020F0704030504030204" pitchFamily="34" charset="0"/>
            </a:endParaRPr>
          </a:p>
          <a:p>
            <a:endParaRPr lang="hu-HU" sz="2000" dirty="0" smtClean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dirty="0" smtClean="0">
                <a:latin typeface="Arial Rounded MT Bold" panose="020F0704030504030204" pitchFamily="34" charset="0"/>
              </a:rPr>
              <a:t>Egyszeres, többszörös választós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dirty="0" smtClean="0">
                <a:latin typeface="Arial Rounded MT Bold" panose="020F0704030504030204" pitchFamily="34" charset="0"/>
              </a:rPr>
              <a:t>Párosítós </a:t>
            </a:r>
            <a:r>
              <a:rPr lang="hu-HU" dirty="0" smtClean="0">
                <a:latin typeface="Arial Rounded MT Bold" panose="020F0704030504030204" pitchFamily="34" charset="0"/>
              </a:rPr>
              <a:t>feladat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dirty="0" smtClean="0">
                <a:latin typeface="Arial Rounded MT Bold" panose="020F0704030504030204" pitchFamily="34" charset="0"/>
              </a:rPr>
              <a:t>Fodrász termékek felismerése összetevők alapján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dirty="0" smtClean="0">
                <a:latin typeface="Arial Rounded MT Bold" panose="020F0704030504030204" pitchFamily="34" charset="0"/>
              </a:rPr>
              <a:t>Egyszerű számítás</a:t>
            </a:r>
          </a:p>
          <a:p>
            <a:endParaRPr lang="hu-HU" sz="2000" dirty="0" smtClean="0">
              <a:latin typeface="Arial Rounded MT Bold" panose="020F0704030504030204" pitchFamily="34" charset="0"/>
            </a:endParaRPr>
          </a:p>
          <a:p>
            <a:endParaRPr lang="hu-HU" sz="2000" dirty="0" smtClean="0">
              <a:latin typeface="Arial Rounded MT Bold" panose="020F070403050403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97024" y="552070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>
                <a:latin typeface="Arial Rounded MT Bold" panose="020F0704030504030204" pitchFamily="34" charset="0"/>
              </a:rPr>
              <a:t>Tesztfeladatok kiértékelése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>
                <a:latin typeface="Arial Rounded MT Bold" panose="020F0704030504030204" pitchFamily="34" charset="0"/>
              </a:rPr>
              <a:t>Visszajelzés a tanulóknak</a:t>
            </a:r>
            <a:endParaRPr lang="hu-H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41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3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30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Egyeztetés </a:t>
            </a:r>
            <a:r>
              <a:rPr lang="hu-HU" dirty="0" smtClean="0"/>
              <a:t>a duális partnerekkel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17" y="2040473"/>
            <a:ext cx="8294631" cy="4663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81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Arial Rounded MT Bold" panose="020F0704030504030204" pitchFamily="34" charset="0"/>
              </a:rPr>
              <a:t>Tanulók értékelése</a:t>
            </a:r>
            <a:endParaRPr lang="hu-HU" dirty="0">
              <a:latin typeface="Arial Rounded MT Bold" panose="020F0704030504030204" pitchFamily="34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12618" y="2119745"/>
            <a:ext cx="2937164" cy="793390"/>
          </a:xfrm>
        </p:spPr>
        <p:txBody>
          <a:bodyPr/>
          <a:lstStyle/>
          <a:p>
            <a:pPr algn="ctr"/>
            <a:r>
              <a:rPr lang="hu-HU" dirty="0" smtClean="0">
                <a:latin typeface="Arial Rounded MT Bold" panose="020F0704030504030204" pitchFamily="34" charset="0"/>
              </a:rPr>
              <a:t>Kritérium orientált értékelés</a:t>
            </a:r>
            <a:endParaRPr lang="hu-HU" dirty="0">
              <a:latin typeface="Arial Rounded MT Bold" panose="020F0704030504030204" pitchFamily="34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15"/>
          </p:nvPr>
        </p:nvSpPr>
        <p:spPr>
          <a:xfrm>
            <a:off x="457200" y="3022673"/>
            <a:ext cx="2660073" cy="291351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114800" y="2119745"/>
            <a:ext cx="3366653" cy="793390"/>
          </a:xfrm>
        </p:spPr>
        <p:txBody>
          <a:bodyPr/>
          <a:lstStyle/>
          <a:p>
            <a:pPr algn="ctr"/>
            <a:r>
              <a:rPr lang="hu-HU" dirty="0" smtClean="0">
                <a:latin typeface="Arial Rounded MT Bold" panose="020F0704030504030204" pitchFamily="34" charset="0"/>
              </a:rPr>
              <a:t>Norma orientált értékelés</a:t>
            </a:r>
            <a:endParaRPr lang="hu-HU" dirty="0">
              <a:latin typeface="Arial Rounded MT Bold" panose="020F0704030504030204" pitchFamily="34" charset="0"/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sz="half" idx="16"/>
          </p:nvPr>
        </p:nvSpPr>
        <p:spPr>
          <a:xfrm>
            <a:off x="4170218" y="3022673"/>
            <a:ext cx="2590800" cy="291351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8017823" y="2119745"/>
            <a:ext cx="3623954" cy="793390"/>
          </a:xfrm>
        </p:spPr>
        <p:txBody>
          <a:bodyPr/>
          <a:lstStyle/>
          <a:p>
            <a:pPr algn="ctr"/>
            <a:r>
              <a:rPr lang="hu-HU" dirty="0" smtClean="0">
                <a:latin typeface="Arial Rounded MT Bold" panose="020F0704030504030204" pitchFamily="34" charset="0"/>
              </a:rPr>
              <a:t>Diákhoz viszonyított értékelés </a:t>
            </a:r>
            <a:endParaRPr lang="hu-HU" dirty="0">
              <a:latin typeface="Arial Rounded MT Bold" panose="020F0704030504030204" pitchFamily="34" charset="0"/>
            </a:endParaRPr>
          </a:p>
        </p:txBody>
      </p:sp>
      <p:sp>
        <p:nvSpPr>
          <p:cNvPr id="8" name="Szöveg helye 7"/>
          <p:cNvSpPr>
            <a:spLocks noGrp="1"/>
          </p:cNvSpPr>
          <p:nvPr>
            <p:ph type="body" sz="half" idx="17"/>
          </p:nvPr>
        </p:nvSpPr>
        <p:spPr>
          <a:xfrm>
            <a:off x="8069282" y="3022673"/>
            <a:ext cx="3278686" cy="2913513"/>
          </a:xfrm>
        </p:spPr>
        <p:txBody>
          <a:bodyPr>
            <a:normAutofit/>
          </a:bodyPr>
          <a:lstStyle/>
          <a:p>
            <a:endParaRPr lang="hu-HU" sz="2400" dirty="0">
              <a:latin typeface="Arial Rounded MT Bold" panose="020F0704030504030204" pitchFamily="34" charset="0"/>
            </a:endParaRPr>
          </a:p>
        </p:txBody>
      </p:sp>
      <p:sp>
        <p:nvSpPr>
          <p:cNvPr id="9" name="Fazetta 8"/>
          <p:cNvSpPr/>
          <p:nvPr/>
        </p:nvSpPr>
        <p:spPr>
          <a:xfrm>
            <a:off x="7966364" y="3022673"/>
            <a:ext cx="3726872" cy="302305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Arial Rounded MT Bold" panose="020F0704030504030204" pitchFamily="34" charset="0"/>
              </a:rPr>
              <a:t>Tanulókat </a:t>
            </a:r>
            <a:r>
              <a:rPr lang="hu-HU" dirty="0" smtClean="0">
                <a:latin typeface="Arial Rounded MT Bold" panose="020F0704030504030204" pitchFamily="34" charset="0"/>
              </a:rPr>
              <a:t>önmagukhoz </a:t>
            </a:r>
            <a:r>
              <a:rPr lang="hu-HU" dirty="0">
                <a:latin typeface="Arial Rounded MT Bold" panose="020F0704030504030204" pitchFamily="34" charset="0"/>
              </a:rPr>
              <a:t>viszonyítjuk, annak érdekében, hogy önismeretüket fejlesszük.</a:t>
            </a:r>
          </a:p>
        </p:txBody>
      </p:sp>
      <p:sp>
        <p:nvSpPr>
          <p:cNvPr id="10" name="Fazetta 9"/>
          <p:cNvSpPr/>
          <p:nvPr/>
        </p:nvSpPr>
        <p:spPr>
          <a:xfrm>
            <a:off x="457200" y="3022673"/>
            <a:ext cx="3048000" cy="300737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 Rounded MT Bold" panose="020F0704030504030204" pitchFamily="34" charset="0"/>
              </a:rPr>
              <a:t>A tanulók teljesítményének értékelését a gyakorlati követelményekhez viszonyítva határozzuk meg.</a:t>
            </a:r>
            <a:endParaRPr lang="hu-HU" dirty="0">
              <a:latin typeface="Arial Rounded MT Bold" panose="020F0704030504030204" pitchFamily="34" charset="0"/>
            </a:endParaRPr>
          </a:p>
        </p:txBody>
      </p:sp>
      <p:sp>
        <p:nvSpPr>
          <p:cNvPr id="11" name="Fazetta 10"/>
          <p:cNvSpPr/>
          <p:nvPr/>
        </p:nvSpPr>
        <p:spPr>
          <a:xfrm>
            <a:off x="4170218" y="3022672"/>
            <a:ext cx="3255818" cy="300737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 Rounded MT Bold" panose="020F0704030504030204" pitchFamily="34" charset="0"/>
              </a:rPr>
              <a:t>A tanulók teljesítményét az osztályon belüli csoportokhoz viszonyítjuk.</a:t>
            </a:r>
            <a:endParaRPr lang="hu-H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53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Arial Rounded MT Bold" panose="020F0704030504030204" pitchFamily="34" charset="0"/>
              </a:rPr>
              <a:t>Tanulói értékelés</a:t>
            </a:r>
            <a:endParaRPr lang="hu-HU" dirty="0">
              <a:latin typeface="Arial Rounded MT Bold" panose="020F0704030504030204" pitchFamily="34" charset="0"/>
            </a:endParaRPr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7" r="12307"/>
          <a:stretch>
            <a:fillRect/>
          </a:stretch>
        </p:blipFill>
        <p:spPr>
          <a:xfrm>
            <a:off x="5100636" y="2336873"/>
            <a:ext cx="5943388" cy="3942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723726" cy="3599315"/>
          </a:xfrm>
        </p:spPr>
        <p:txBody>
          <a:bodyPr>
            <a:normAutofit/>
          </a:bodyPr>
          <a:lstStyle/>
          <a:p>
            <a:pPr algn="ctr"/>
            <a:r>
              <a:rPr lang="hu-HU" sz="2000" i="1" dirty="0" smtClean="0">
                <a:latin typeface="Arial Rounded MT Bold" panose="020F0704030504030204" pitchFamily="34" charset="0"/>
              </a:rPr>
              <a:t>Kritérium orientált értékelés:</a:t>
            </a:r>
          </a:p>
          <a:p>
            <a:pPr algn="ctr"/>
            <a:endParaRPr lang="hu-HU" sz="2000" i="1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hu-HU" sz="1800" dirty="0" smtClean="0">
                <a:latin typeface="Arial Rounded MT Bold" panose="020F0704030504030204" pitchFamily="34" charset="0"/>
              </a:rPr>
              <a:t>KKK-</a:t>
            </a:r>
            <a:r>
              <a:rPr lang="hu-HU" sz="1800" dirty="0" err="1" smtClean="0">
                <a:latin typeface="Arial Rounded MT Bold" panose="020F0704030504030204" pitchFamily="34" charset="0"/>
              </a:rPr>
              <a:t>ban</a:t>
            </a:r>
            <a:r>
              <a:rPr lang="hu-HU" sz="1800" dirty="0" smtClean="0">
                <a:latin typeface="Arial Rounded MT Bold" panose="020F0704030504030204" pitchFamily="34" charset="0"/>
              </a:rPr>
              <a:t> meghatározott gyakorlati feladatok számonkérését határozzuk meg.</a:t>
            </a:r>
          </a:p>
        </p:txBody>
      </p:sp>
    </p:spTree>
    <p:extLst>
      <p:ext uri="{BB962C8B-B14F-4D97-AF65-F5344CB8AC3E}">
        <p14:creationId xmlns:p14="http://schemas.microsoft.com/office/powerpoint/2010/main" val="358067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Arial Rounded MT Bold" panose="020F0704030504030204" pitchFamily="34" charset="0"/>
              </a:rPr>
              <a:t>Tanulók értékelése</a:t>
            </a:r>
            <a:endParaRPr lang="hu-HU" dirty="0">
              <a:latin typeface="Arial Rounded MT Bold" panose="020F0704030504030204" pitchFamily="34" charset="0"/>
            </a:endParaRPr>
          </a:p>
        </p:txBody>
      </p:sp>
      <p:pic>
        <p:nvPicPr>
          <p:cNvPr id="6" name="Kép helye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7" r="12307"/>
          <a:stretch>
            <a:fillRect/>
          </a:stretch>
        </p:blipFill>
        <p:spPr>
          <a:xfrm>
            <a:off x="4886994" y="2411518"/>
            <a:ext cx="5844928" cy="3877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49695" y="2550517"/>
            <a:ext cx="3876256" cy="3599315"/>
          </a:xfrm>
        </p:spPr>
        <p:txBody>
          <a:bodyPr>
            <a:normAutofit/>
          </a:bodyPr>
          <a:lstStyle/>
          <a:p>
            <a:pPr algn="ctr"/>
            <a:r>
              <a:rPr lang="hu-HU" sz="1800" i="1" dirty="0" smtClean="0">
                <a:latin typeface="Arial Rounded MT Bold" panose="020F0704030504030204" pitchFamily="34" charset="0"/>
              </a:rPr>
              <a:t>Norma orientált értékelés:</a:t>
            </a:r>
          </a:p>
          <a:p>
            <a:pPr algn="ctr"/>
            <a:endParaRPr lang="hu-HU" dirty="0">
              <a:latin typeface="Arial Rounded MT Bold" panose="020F070403050403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hu-HU" dirty="0" smtClean="0">
                <a:latin typeface="Arial Rounded MT Bold" panose="020F0704030504030204" pitchFamily="34" charset="0"/>
              </a:rPr>
              <a:t>Precíz feladat kidolgozásra orientáljuk a tanulókat.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hu-HU" dirty="0" smtClean="0">
                <a:latin typeface="Arial Rounded MT Bold" panose="020F0704030504030204" pitchFamily="34" charset="0"/>
              </a:rPr>
              <a:t>Tanulók csoporton belüli értékelése is meghatározó, személyre szabott értékelést kapnak a diákok.</a:t>
            </a:r>
          </a:p>
          <a:p>
            <a:endParaRPr lang="hu-H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0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Arial Rounded MT Bold" panose="020F0704030504030204" pitchFamily="34" charset="0"/>
              </a:rPr>
              <a:t>Tanulók értékelése</a:t>
            </a:r>
            <a:endParaRPr lang="hu-HU" dirty="0">
              <a:latin typeface="Arial Rounded MT Bold" panose="020F0704030504030204" pitchFamily="34" charset="0"/>
            </a:endParaRPr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7" r="12307"/>
          <a:stretch>
            <a:fillRect/>
          </a:stretch>
        </p:blipFill>
        <p:spPr>
          <a:xfrm>
            <a:off x="5213566" y="2336873"/>
            <a:ext cx="5650900" cy="3748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45637" y="2411516"/>
            <a:ext cx="3876256" cy="3599315"/>
          </a:xfrm>
        </p:spPr>
        <p:txBody>
          <a:bodyPr>
            <a:normAutofit/>
          </a:bodyPr>
          <a:lstStyle/>
          <a:p>
            <a:pPr algn="ctr"/>
            <a:r>
              <a:rPr lang="hu-HU" sz="1800" i="1" dirty="0" smtClean="0">
                <a:latin typeface="Arial Rounded MT Bold" panose="020F0704030504030204" pitchFamily="34" charset="0"/>
              </a:rPr>
              <a:t>Diákhoz viszonyított értékelés:</a:t>
            </a:r>
          </a:p>
          <a:p>
            <a:pPr algn="ctr"/>
            <a:endParaRPr lang="hu-HU" sz="1800" i="1" dirty="0">
              <a:latin typeface="Arial Rounded MT Bold" panose="020F070403050403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hu-HU" dirty="0" smtClean="0">
                <a:latin typeface="Arial Rounded MT Bold" panose="020F0704030504030204" pitchFamily="34" charset="0"/>
              </a:rPr>
              <a:t>Tanulók előző beszámolójához viszonyított értékelését is elvégezzük, hogy hiányosságot felmérjük.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hu-HU" dirty="0" smtClean="0">
                <a:latin typeface="Arial Rounded MT Bold" panose="020F0704030504030204" pitchFamily="34" charset="0"/>
              </a:rPr>
              <a:t>A hiányosságok tükrében a tanulók fejlesztésének segítése.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hu-HU" dirty="0" smtClean="0">
                <a:latin typeface="Arial Rounded MT Bold" panose="020F0704030504030204" pitchFamily="34" charset="0"/>
              </a:rPr>
              <a:t>A gyakorlat feladatok ismétlése és újból számon kérjük a tanulóktól.</a:t>
            </a:r>
          </a:p>
        </p:txBody>
      </p:sp>
    </p:spTree>
    <p:extLst>
      <p:ext uri="{BB962C8B-B14F-4D97-AF65-F5344CB8AC3E}">
        <p14:creationId xmlns:p14="http://schemas.microsoft.com/office/powerpoint/2010/main" val="343770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Szakmai vizsgára felkészítés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0321" y="2336873"/>
            <a:ext cx="10021891" cy="3599316"/>
          </a:xfrm>
        </p:spPr>
        <p:txBody>
          <a:bodyPr/>
          <a:lstStyle/>
          <a:p>
            <a:endParaRPr lang="hu-HU" dirty="0" smtClean="0"/>
          </a:p>
          <a:p>
            <a:endParaRPr lang="hu-HU" dirty="0"/>
          </a:p>
          <a:p>
            <a:pPr>
              <a:lnSpc>
                <a:spcPct val="200000"/>
              </a:lnSpc>
            </a:pPr>
            <a:r>
              <a:rPr lang="hu-HU" dirty="0" smtClean="0"/>
              <a:t>A </a:t>
            </a:r>
            <a:r>
              <a:rPr lang="hu-HU" dirty="0" smtClean="0"/>
              <a:t>tanulók 3 hetes felkészítésre járnak az iskolába.</a:t>
            </a:r>
          </a:p>
          <a:p>
            <a:pPr>
              <a:lnSpc>
                <a:spcPct val="200000"/>
              </a:lnSpc>
            </a:pPr>
            <a:r>
              <a:rPr lang="hu-HU" dirty="0" smtClean="0"/>
              <a:t>Az </a:t>
            </a:r>
            <a:r>
              <a:rPr lang="hu-HU" dirty="0" smtClean="0"/>
              <a:t>iskolai csoportokhoz kapcsolódva minden </a:t>
            </a:r>
            <a:r>
              <a:rPr lang="hu-HU" dirty="0" smtClean="0"/>
              <a:t>oktató segíti a tanulókat.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3383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Arial Rounded MT Bold" panose="020F0704030504030204" pitchFamily="34" charset="0"/>
              </a:rPr>
              <a:t>Jó gyakorlatok </a:t>
            </a:r>
            <a:r>
              <a:rPr lang="hu-HU" dirty="0" smtClean="0">
                <a:latin typeface="Arial Rounded MT Bold" panose="020F0704030504030204" pitchFamily="34" charset="0"/>
              </a:rPr>
              <a:t>beépítési lehetősége </a:t>
            </a:r>
            <a:r>
              <a:rPr lang="hu-HU" dirty="0" smtClean="0">
                <a:latin typeface="Arial Rounded MT Bold" panose="020F0704030504030204" pitchFamily="34" charset="0"/>
              </a:rPr>
              <a:t>a Kozmetikus technikus szakmában</a:t>
            </a:r>
            <a:endParaRPr lang="hu-HU" dirty="0">
              <a:latin typeface="Arial Rounded MT Bold" panose="020F0704030504030204" pitchFamily="34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6255" y="2155079"/>
            <a:ext cx="3789770" cy="1363976"/>
          </a:xfrm>
        </p:spPr>
        <p:txBody>
          <a:bodyPr/>
          <a:lstStyle/>
          <a:p>
            <a:pPr algn="ctr"/>
            <a:r>
              <a:rPr lang="hu-HU" dirty="0" smtClean="0">
                <a:latin typeface="Arial Rounded MT Bold" panose="020F0704030504030204" pitchFamily="34" charset="0"/>
              </a:rPr>
              <a:t>A feladatok meghatározása a KKK-</a:t>
            </a:r>
            <a:r>
              <a:rPr lang="hu-HU" dirty="0" err="1" smtClean="0">
                <a:latin typeface="Arial Rounded MT Bold" panose="020F0704030504030204" pitchFamily="34" charset="0"/>
              </a:rPr>
              <a:t>ban</a:t>
            </a:r>
            <a:r>
              <a:rPr lang="hu-HU" dirty="0" smtClean="0">
                <a:latin typeface="Arial Rounded MT Bold" panose="020F0704030504030204" pitchFamily="34" charset="0"/>
              </a:rPr>
              <a:t> meghatározott kritériumok szerint</a:t>
            </a:r>
            <a:endParaRPr lang="hu-HU" dirty="0">
              <a:latin typeface="Arial Rounded MT Bold" panose="020F0704030504030204" pitchFamily="34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15"/>
          </p:nvPr>
        </p:nvSpPr>
        <p:spPr>
          <a:xfrm>
            <a:off x="1385455" y="4114799"/>
            <a:ext cx="831272" cy="803565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381361" y="2050473"/>
            <a:ext cx="3238638" cy="1274618"/>
          </a:xfrm>
        </p:spPr>
        <p:txBody>
          <a:bodyPr/>
          <a:lstStyle/>
          <a:p>
            <a:pPr algn="ctr"/>
            <a:r>
              <a:rPr lang="hu-HU" dirty="0" smtClean="0">
                <a:latin typeface="Arial Rounded MT Bold" panose="020F0704030504030204" pitchFamily="34" charset="0"/>
              </a:rPr>
              <a:t>Kozmetikus technikusok beszámoltatása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half" idx="16"/>
          </p:nvPr>
        </p:nvSpPr>
        <p:spPr>
          <a:xfrm>
            <a:off x="4752109" y="4752109"/>
            <a:ext cx="1620982" cy="1184077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8381999" y="2258291"/>
            <a:ext cx="3588328" cy="717622"/>
          </a:xfrm>
        </p:spPr>
        <p:txBody>
          <a:bodyPr/>
          <a:lstStyle/>
          <a:p>
            <a:pPr algn="ctr"/>
            <a:r>
              <a:rPr lang="hu-HU" dirty="0" smtClean="0">
                <a:latin typeface="Arial Rounded MT Bold" panose="020F0704030504030204" pitchFamily="34" charset="0"/>
              </a:rPr>
              <a:t>Kozmetikus technikus duálisképzők </a:t>
            </a:r>
            <a:endParaRPr lang="hu-HU" dirty="0">
              <a:latin typeface="Arial Rounded MT Bold" panose="020F0704030504030204" pitchFamily="34" charset="0"/>
            </a:endParaRPr>
          </a:p>
        </p:txBody>
      </p:sp>
      <p:sp>
        <p:nvSpPr>
          <p:cNvPr id="8" name="Szöveg helye 7"/>
          <p:cNvSpPr>
            <a:spLocks noGrp="1"/>
          </p:cNvSpPr>
          <p:nvPr>
            <p:ph type="body" sz="half" idx="17"/>
          </p:nvPr>
        </p:nvSpPr>
        <p:spPr>
          <a:xfrm>
            <a:off x="8537725" y="4752108"/>
            <a:ext cx="1328542" cy="1184077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9" name="Fazetta 8"/>
          <p:cNvSpPr/>
          <p:nvPr/>
        </p:nvSpPr>
        <p:spPr>
          <a:xfrm>
            <a:off x="340136" y="3707386"/>
            <a:ext cx="3615889" cy="276328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 smtClean="0">
                <a:latin typeface="Arial Rounded MT Bold" panose="020F0704030504030204" pitchFamily="34" charset="0"/>
              </a:rPr>
              <a:t>Tanulói portfólió készítésének segítése, ellenőrzése</a:t>
            </a:r>
          </a:p>
          <a:p>
            <a:pPr algn="ctr"/>
            <a:endParaRPr lang="hu-HU" dirty="0" smtClean="0">
              <a:latin typeface="Arial Rounded MT Bold" panose="020F07040305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 smtClean="0">
                <a:latin typeface="Arial Rounded MT Bold" panose="020F0704030504030204" pitchFamily="34" charset="0"/>
              </a:rPr>
              <a:t>Projekt </a:t>
            </a:r>
            <a:r>
              <a:rPr lang="hu-HU" dirty="0">
                <a:latin typeface="Arial Rounded MT Bold" panose="020F0704030504030204" pitchFamily="34" charset="0"/>
              </a:rPr>
              <a:t>alapú </a:t>
            </a:r>
            <a:r>
              <a:rPr lang="hu-HU" dirty="0" smtClean="0">
                <a:latin typeface="Arial Rounded MT Bold" panose="020F0704030504030204" pitchFamily="34" charset="0"/>
              </a:rPr>
              <a:t>beszámoltatás</a:t>
            </a:r>
            <a:endParaRPr lang="hu-HU" dirty="0">
              <a:latin typeface="Arial Rounded MT Bold" panose="020F0704030504030204" pitchFamily="34" charset="0"/>
            </a:endParaRPr>
          </a:p>
          <a:p>
            <a:pPr algn="ctr"/>
            <a:endParaRPr lang="hu-HU" dirty="0"/>
          </a:p>
        </p:txBody>
      </p:sp>
      <p:sp>
        <p:nvSpPr>
          <p:cNvPr id="10" name="Fazetta 9"/>
          <p:cNvSpPr/>
          <p:nvPr/>
        </p:nvSpPr>
        <p:spPr>
          <a:xfrm>
            <a:off x="4381361" y="3707386"/>
            <a:ext cx="3501875" cy="276328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 smtClean="0">
                <a:latin typeface="Arial Rounded MT Bold" panose="020F0704030504030204" pitchFamily="34" charset="0"/>
              </a:rPr>
              <a:t>A </a:t>
            </a:r>
            <a:r>
              <a:rPr lang="hu-HU" dirty="0" smtClean="0">
                <a:latin typeface="Arial Rounded MT Bold" panose="020F0704030504030204" pitchFamily="34" charset="0"/>
              </a:rPr>
              <a:t>projektfeladatok </a:t>
            </a:r>
            <a:r>
              <a:rPr lang="hu-HU" dirty="0" smtClean="0">
                <a:latin typeface="Arial Rounded MT Bold" panose="020F0704030504030204" pitchFamily="34" charset="0"/>
              </a:rPr>
              <a:t>ütemezése</a:t>
            </a:r>
          </a:p>
          <a:p>
            <a:endParaRPr lang="hu-HU" dirty="0" smtClean="0">
              <a:latin typeface="Arial Rounded MT Bold" panose="020F07040305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 smtClean="0">
                <a:latin typeface="Arial Rounded MT Bold" panose="020F0704030504030204" pitchFamily="34" charset="0"/>
              </a:rPr>
              <a:t>Időpontok meghatározása</a:t>
            </a:r>
            <a:endParaRPr lang="hu-HU" dirty="0">
              <a:latin typeface="Arial Rounded MT Bold" panose="020F0704030504030204" pitchFamily="34" charset="0"/>
            </a:endParaRPr>
          </a:p>
        </p:txBody>
      </p:sp>
      <p:sp>
        <p:nvSpPr>
          <p:cNvPr id="11" name="Fazetta 10"/>
          <p:cNvSpPr/>
          <p:nvPr/>
        </p:nvSpPr>
        <p:spPr>
          <a:xfrm>
            <a:off x="8382000" y="3745214"/>
            <a:ext cx="3449781" cy="27254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 smtClean="0">
                <a:latin typeface="Arial Rounded MT Bold" panose="020F0704030504030204" pitchFamily="34" charset="0"/>
              </a:rPr>
              <a:t>Projektfeladatok </a:t>
            </a:r>
            <a:r>
              <a:rPr lang="hu-HU" dirty="0" smtClean="0">
                <a:latin typeface="Arial Rounded MT Bold" panose="020F0704030504030204" pitchFamily="34" charset="0"/>
              </a:rPr>
              <a:t>ütemezése, részekre bontása</a:t>
            </a:r>
            <a:endParaRPr lang="hu-H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Arial Rounded MT Bold" panose="020F0704030504030204" pitchFamily="34" charset="0"/>
              </a:rPr>
              <a:t>Köszönöm szépen a figyelmet!</a:t>
            </a:r>
            <a:endParaRPr lang="hu-HU" dirty="0">
              <a:latin typeface="Arial Rounded MT Bold" panose="020F070403050403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926" y="2398613"/>
            <a:ext cx="3870649" cy="387064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833" y="722685"/>
            <a:ext cx="1135999" cy="118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0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Arial Rounded MT Bold" panose="020F0704030504030204" pitchFamily="34" charset="0"/>
              </a:rPr>
              <a:t>Ágazati alapvizsga </a:t>
            </a:r>
            <a:r>
              <a:rPr lang="hu-HU" dirty="0" smtClean="0">
                <a:latin typeface="Arial Rounded MT Bold" panose="020F0704030504030204" pitchFamily="34" charset="0"/>
              </a:rPr>
              <a:t>– Szakirányú oktatás</a:t>
            </a:r>
            <a:endParaRPr lang="hu-HU" dirty="0">
              <a:latin typeface="Arial Rounded MT Bold" panose="020F0704030504030204" pitchFamily="34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26946" y="2178252"/>
            <a:ext cx="3948545" cy="3599317"/>
          </a:xfrm>
        </p:spPr>
        <p:txBody>
          <a:bodyPr>
            <a:normAutofit/>
          </a:bodyPr>
          <a:lstStyle/>
          <a:p>
            <a:r>
              <a:rPr lang="hu-HU" sz="2000" dirty="0" smtClean="0">
                <a:latin typeface="Arial Rounded MT Bold" panose="020F0704030504030204" pitchFamily="34" charset="0"/>
              </a:rPr>
              <a:t>Szakirányú oktatás: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 Rounded MT Bold" panose="020F0704030504030204" pitchFamily="34" charset="0"/>
              </a:rPr>
              <a:t>Tanszalon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 Rounded MT Bold" panose="020F0704030504030204" pitchFamily="34" charset="0"/>
              </a:rPr>
              <a:t>Duális partner</a:t>
            </a:r>
            <a:endParaRPr lang="hu-HU" sz="2000" dirty="0">
              <a:latin typeface="Arial Rounded MT Bold" panose="020F07040305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Arial Rounded MT Bold" panose="020F0704030504030204" pitchFamily="34" charset="0"/>
              </a:rPr>
              <a:t>A </a:t>
            </a:r>
            <a:r>
              <a:rPr lang="hu-HU" sz="1800" dirty="0">
                <a:latin typeface="Arial Rounded MT Bold" panose="020F0704030504030204" pitchFamily="34" charset="0"/>
              </a:rPr>
              <a:t>vállalkozók tájékoztatót tartanak a diákok </a:t>
            </a:r>
            <a:r>
              <a:rPr lang="hu-HU" sz="1800" dirty="0" smtClean="0">
                <a:latin typeface="Arial Rounded MT Bold" panose="020F0704030504030204" pitchFamily="34" charset="0"/>
              </a:rPr>
              <a:t>számára  </a:t>
            </a:r>
            <a:r>
              <a:rPr lang="hu-HU" sz="1800" dirty="0" smtClean="0">
                <a:latin typeface="Arial Rounded MT Bold" panose="020F0704030504030204" pitchFamily="34" charset="0"/>
              </a:rPr>
              <a:t>az iskolában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Arial Rounded MT Bold" panose="020F0704030504030204" pitchFamily="34" charset="0"/>
              </a:rPr>
              <a:t>vagy </a:t>
            </a:r>
            <a:r>
              <a:rPr lang="hu-HU" sz="1800" dirty="0" smtClean="0">
                <a:latin typeface="Arial Rounded MT Bold" panose="020F0704030504030204" pitchFamily="34" charset="0"/>
              </a:rPr>
              <a:t>a tanszalonban </a:t>
            </a:r>
            <a:endParaRPr lang="hu-HU" sz="1800" dirty="0" smtClean="0">
              <a:latin typeface="Arial Rounded MT Bold" panose="020F0704030504030204" pitchFamily="34" charset="0"/>
            </a:endParaRPr>
          </a:p>
          <a:p>
            <a:pPr lvl="1"/>
            <a:r>
              <a:rPr lang="hu-HU" sz="1800" dirty="0" smtClean="0">
                <a:latin typeface="Arial Rounded MT Bold" panose="020F0704030504030204" pitchFamily="34" charset="0"/>
              </a:rPr>
              <a:t>a </a:t>
            </a:r>
            <a:r>
              <a:rPr lang="hu-HU" sz="1800" dirty="0" smtClean="0">
                <a:latin typeface="Arial Rounded MT Bold" panose="020F0704030504030204" pitchFamily="34" charset="0"/>
              </a:rPr>
              <a:t>duálisképzőhelyen való képzés lehetőségeiről.</a:t>
            </a:r>
            <a:endParaRPr lang="hu-HU" sz="18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11" name="Tartalom helye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501568"/>
              </p:ext>
            </p:extLst>
          </p:nvPr>
        </p:nvGraphicFramePr>
        <p:xfrm>
          <a:off x="4686297" y="2560590"/>
          <a:ext cx="7090066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565">
                  <a:extLst>
                    <a:ext uri="{9D8B030D-6E8A-4147-A177-3AD203B41FA5}">
                      <a16:colId xmlns:a16="http://schemas.microsoft.com/office/drawing/2014/main" val="1564747523"/>
                    </a:ext>
                  </a:extLst>
                </a:gridCol>
                <a:gridCol w="1713565">
                  <a:extLst>
                    <a:ext uri="{9D8B030D-6E8A-4147-A177-3AD203B41FA5}">
                      <a16:colId xmlns:a16="http://schemas.microsoft.com/office/drawing/2014/main" val="3345539906"/>
                    </a:ext>
                  </a:extLst>
                </a:gridCol>
                <a:gridCol w="2037512">
                  <a:extLst>
                    <a:ext uri="{9D8B030D-6E8A-4147-A177-3AD203B41FA5}">
                      <a16:colId xmlns:a16="http://schemas.microsoft.com/office/drawing/2014/main" val="3382370673"/>
                    </a:ext>
                  </a:extLst>
                </a:gridCol>
                <a:gridCol w="1625424">
                  <a:extLst>
                    <a:ext uri="{9D8B030D-6E8A-4147-A177-3AD203B41FA5}">
                      <a16:colId xmlns:a16="http://schemas.microsoft.com/office/drawing/2014/main" val="436768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Fodrász tanulók létszáma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Duális képző-helyen </a:t>
                      </a:r>
                      <a:r>
                        <a:rPr lang="hu-HU" dirty="0" smtClean="0"/>
                        <a:t>tanulók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Tanszalonban tanulók</a:t>
                      </a:r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616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2021/2022 tanév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17 fő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9 fő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8 fő</a:t>
                      </a:r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2184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2022/2023 tanév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8 fő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 fő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 fő</a:t>
                      </a:r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3420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2023/2024 tanév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15 fő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10 fő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 fő</a:t>
                      </a:r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0619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38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hu-HU" dirty="0">
                <a:latin typeface="Arial Rounded MT Bold" panose="020F0704030504030204" pitchFamily="34" charset="0"/>
              </a:rPr>
              <a:t>Tanulók tudásának, </a:t>
            </a:r>
            <a:r>
              <a:rPr lang="hu-HU" dirty="0" smtClean="0">
                <a:latin typeface="Arial Rounded MT Bold" panose="020F0704030504030204" pitchFamily="34" charset="0"/>
              </a:rPr>
              <a:t>előre haladásának mérése</a:t>
            </a:r>
            <a:br>
              <a:rPr lang="hu-HU" dirty="0" smtClean="0">
                <a:latin typeface="Arial Rounded MT Bold" panose="020F0704030504030204" pitchFamily="34" charset="0"/>
              </a:rPr>
            </a:br>
            <a:r>
              <a:rPr lang="hu-HU" sz="2200" dirty="0">
                <a:latin typeface="Arial Rounded MT Bold" panose="020F0704030504030204" pitchFamily="34" charset="0"/>
              </a:rPr>
              <a:t>F</a:t>
            </a:r>
            <a:r>
              <a:rPr lang="hu-HU" sz="2200" dirty="0" smtClean="0">
                <a:latin typeface="Arial Rounded MT Bold" panose="020F0704030504030204" pitchFamily="34" charset="0"/>
              </a:rPr>
              <a:t>odrász </a:t>
            </a:r>
            <a:r>
              <a:rPr lang="hu-HU" sz="2200" dirty="0">
                <a:latin typeface="Arial Rounded MT Bold" panose="020F0704030504030204" pitchFamily="34" charset="0"/>
              </a:rPr>
              <a:t>KKK-</a:t>
            </a:r>
            <a:r>
              <a:rPr lang="hu-HU" sz="2200" dirty="0" err="1">
                <a:latin typeface="Arial Rounded MT Bold" panose="020F0704030504030204" pitchFamily="34" charset="0"/>
              </a:rPr>
              <a:t>ra</a:t>
            </a:r>
            <a:r>
              <a:rPr lang="hu-HU" sz="2200" dirty="0">
                <a:latin typeface="Arial Rounded MT Bold" panose="020F0704030504030204" pitchFamily="34" charset="0"/>
              </a:rPr>
              <a:t> épülő duális partnerrel közös képzési </a:t>
            </a:r>
            <a:r>
              <a:rPr lang="hu-HU" sz="2200" dirty="0" smtClean="0">
                <a:latin typeface="Arial Rounded MT Bold" panose="020F0704030504030204" pitchFamily="34" charset="0"/>
              </a:rPr>
              <a:t>program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37183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u-HU" sz="1800" dirty="0" smtClean="0">
                <a:latin typeface="Arial Rounded MT Bold" panose="020F0704030504030204" pitchFamily="34" charset="0"/>
              </a:rPr>
              <a:t>TERVEZÉS Tanulók </a:t>
            </a:r>
            <a:r>
              <a:rPr lang="hu-HU" sz="1800" dirty="0">
                <a:latin typeface="Arial Rounded MT Bold" panose="020F0704030504030204" pitchFamily="34" charset="0"/>
              </a:rPr>
              <a:t>beszámolóinak </a:t>
            </a:r>
            <a:r>
              <a:rPr lang="hu-HU" sz="1800" dirty="0" smtClean="0">
                <a:latin typeface="Arial Rounded MT Bold" panose="020F0704030504030204" pitchFamily="34" charset="0"/>
              </a:rPr>
              <a:t>ütemezése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hu-HU" sz="1600" dirty="0" smtClean="0">
                <a:latin typeface="Arial Rounded MT Bold" panose="020F0704030504030204" pitchFamily="34" charset="0"/>
              </a:rPr>
              <a:t>Projektfeladatok – (gyakorlat)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hu-HU" sz="1600" dirty="0" smtClean="0">
                <a:latin typeface="Arial Rounded MT Bold" panose="020F0704030504030204" pitchFamily="34" charset="0"/>
              </a:rPr>
              <a:t>Interaktív feladatok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endParaRPr lang="hu-HU" sz="16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hu-HU" sz="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52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hu-HU" dirty="0">
                <a:latin typeface="Arial Rounded MT Bold" panose="020F0704030504030204" pitchFamily="34" charset="0"/>
              </a:rPr>
              <a:t>Tanulók tudásának, </a:t>
            </a:r>
            <a:r>
              <a:rPr lang="hu-HU" dirty="0" smtClean="0">
                <a:latin typeface="Arial Rounded MT Bold" panose="020F0704030504030204" pitchFamily="34" charset="0"/>
              </a:rPr>
              <a:t>előre haladásának mérése</a:t>
            </a:r>
            <a:br>
              <a:rPr lang="hu-HU" dirty="0" smtClean="0">
                <a:latin typeface="Arial Rounded MT Bold" panose="020F0704030504030204" pitchFamily="34" charset="0"/>
              </a:rPr>
            </a:br>
            <a:r>
              <a:rPr lang="hu-HU" sz="2200" dirty="0">
                <a:latin typeface="Arial Rounded MT Bold" panose="020F0704030504030204" pitchFamily="34" charset="0"/>
              </a:rPr>
              <a:t>F</a:t>
            </a:r>
            <a:r>
              <a:rPr lang="hu-HU" sz="2200" dirty="0" smtClean="0">
                <a:latin typeface="Arial Rounded MT Bold" panose="020F0704030504030204" pitchFamily="34" charset="0"/>
              </a:rPr>
              <a:t>odrász </a:t>
            </a:r>
            <a:r>
              <a:rPr lang="hu-HU" sz="2200" dirty="0">
                <a:latin typeface="Arial Rounded MT Bold" panose="020F0704030504030204" pitchFamily="34" charset="0"/>
              </a:rPr>
              <a:t>KKK-</a:t>
            </a:r>
            <a:r>
              <a:rPr lang="hu-HU" sz="2200" dirty="0" err="1">
                <a:latin typeface="Arial Rounded MT Bold" panose="020F0704030504030204" pitchFamily="34" charset="0"/>
              </a:rPr>
              <a:t>ra</a:t>
            </a:r>
            <a:r>
              <a:rPr lang="hu-HU" sz="2200" dirty="0">
                <a:latin typeface="Arial Rounded MT Bold" panose="020F0704030504030204" pitchFamily="34" charset="0"/>
              </a:rPr>
              <a:t> épülő duális partnerrel közös képzési </a:t>
            </a:r>
            <a:r>
              <a:rPr lang="hu-HU" sz="2200" dirty="0" smtClean="0">
                <a:latin typeface="Arial Rounded MT Bold" panose="020F0704030504030204" pitchFamily="34" charset="0"/>
              </a:rPr>
              <a:t>program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37183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u-HU" sz="1800" dirty="0" smtClean="0">
                <a:latin typeface="Arial Rounded MT Bold" panose="020F0704030504030204" pitchFamily="34" charset="0"/>
              </a:rPr>
              <a:t>TERVEZÉS Tanulók </a:t>
            </a:r>
            <a:r>
              <a:rPr lang="hu-HU" sz="1800" dirty="0">
                <a:latin typeface="Arial Rounded MT Bold" panose="020F0704030504030204" pitchFamily="34" charset="0"/>
              </a:rPr>
              <a:t>beszámolóinak </a:t>
            </a:r>
            <a:r>
              <a:rPr lang="hu-HU" sz="1800" dirty="0" smtClean="0">
                <a:latin typeface="Arial Rounded MT Bold" panose="020F0704030504030204" pitchFamily="34" charset="0"/>
              </a:rPr>
              <a:t>ütemezése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hu-HU" sz="16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Projektfeladatok – (gyakorlat)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hu-HU" sz="1600" dirty="0" smtClean="0">
                <a:latin typeface="Arial Rounded MT Bold" panose="020F0704030504030204" pitchFamily="34" charset="0"/>
              </a:rPr>
              <a:t>Interaktív feladatok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endParaRPr lang="hu-HU" sz="16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hu-HU" sz="2000" dirty="0" smtClean="0">
                <a:latin typeface="Arial Rounded MT Bold" panose="020F0704030504030204" pitchFamily="34" charset="0"/>
              </a:rPr>
              <a:t>1. Projektfeladatok tervezése</a:t>
            </a:r>
            <a:endParaRPr lang="hu-HU" sz="2000" dirty="0">
              <a:latin typeface="Arial Rounded MT Bold" panose="020F070403050403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sz="1600" dirty="0" smtClean="0">
                <a:latin typeface="Arial Rounded MT Bold" panose="020F0704030504030204" pitchFamily="34" charset="0"/>
              </a:rPr>
              <a:t>Projektfeladatok gyakorlati részekre </a:t>
            </a:r>
            <a:r>
              <a:rPr lang="hu-HU" sz="1600" dirty="0">
                <a:latin typeface="Arial Rounded MT Bold" panose="020F0704030504030204" pitchFamily="34" charset="0"/>
              </a:rPr>
              <a:t>bontásának </a:t>
            </a:r>
            <a:r>
              <a:rPr lang="hu-HU" sz="1600" dirty="0" smtClean="0">
                <a:latin typeface="Arial Rounded MT Bold" panose="020F0704030504030204" pitchFamily="34" charset="0"/>
              </a:rPr>
              <a:t>meghatározása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hu-HU" sz="1400" dirty="0" smtClean="0">
                <a:latin typeface="Arial Rounded MT Bold" panose="020F0704030504030204" pitchFamily="34" charset="0"/>
              </a:rPr>
              <a:t>(</a:t>
            </a:r>
            <a:r>
              <a:rPr lang="hu-HU" sz="1400" dirty="0" err="1" smtClean="0">
                <a:latin typeface="Arial Rounded MT Bold" panose="020F0704030504030204" pitchFamily="34" charset="0"/>
              </a:rPr>
              <a:t>Kremperné</a:t>
            </a:r>
            <a:r>
              <a:rPr lang="hu-HU" sz="1400" dirty="0" smtClean="0">
                <a:latin typeface="Arial Rounded MT Bold" panose="020F0704030504030204" pitchFamily="34" charset="0"/>
              </a:rPr>
              <a:t> </a:t>
            </a:r>
            <a:r>
              <a:rPr lang="hu-HU" sz="1400" dirty="0" err="1">
                <a:latin typeface="Arial Rounded MT Bold" panose="020F0704030504030204" pitchFamily="34" charset="0"/>
              </a:rPr>
              <a:t>Kupecz</a:t>
            </a:r>
            <a:r>
              <a:rPr lang="hu-HU" sz="1400" dirty="0">
                <a:latin typeface="Arial Rounded MT Bold" panose="020F0704030504030204" pitchFamily="34" charset="0"/>
              </a:rPr>
              <a:t> Mária és Simkó-Molnár </a:t>
            </a:r>
            <a:r>
              <a:rPr lang="hu-HU" sz="1400" dirty="0" smtClean="0">
                <a:latin typeface="Arial Rounded MT Bold" panose="020F0704030504030204" pitchFamily="34" charset="0"/>
              </a:rPr>
              <a:t>Tünde)</a:t>
            </a:r>
            <a:endParaRPr lang="hu-HU" sz="1400" dirty="0">
              <a:latin typeface="Arial Rounded MT Bold" panose="020F070403050403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sz="1600" dirty="0">
                <a:latin typeface="Arial Rounded MT Bold" panose="020F0704030504030204" pitchFamily="34" charset="0"/>
              </a:rPr>
              <a:t>A feladatok </a:t>
            </a:r>
            <a:r>
              <a:rPr lang="hu-HU" sz="1600" dirty="0" smtClean="0">
                <a:latin typeface="Arial Rounded MT Bold" panose="020F0704030504030204" pitchFamily="34" charset="0"/>
              </a:rPr>
              <a:t>ütemezésének egyeztetése </a:t>
            </a:r>
            <a:r>
              <a:rPr lang="hu-HU" sz="1600" dirty="0">
                <a:latin typeface="Arial Rounded MT Bold" panose="020F0704030504030204" pitchFamily="34" charset="0"/>
              </a:rPr>
              <a:t>a </a:t>
            </a:r>
            <a:r>
              <a:rPr lang="hu-HU" sz="1600" dirty="0" smtClean="0">
                <a:latin typeface="Arial Rounded MT Bold" panose="020F0704030504030204" pitchFamily="34" charset="0"/>
              </a:rPr>
              <a:t>duális képzőhelyekkel</a:t>
            </a:r>
            <a:endParaRPr lang="hu-HU" sz="1600" dirty="0">
              <a:latin typeface="Arial Rounded MT Bold" panose="020F070403050403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sz="1600" dirty="0" smtClean="0">
                <a:latin typeface="Arial Rounded MT Bold" panose="020F0704030504030204" pitchFamily="34" charset="0"/>
              </a:rPr>
              <a:t>Fodrász duális partnereket </a:t>
            </a:r>
            <a:r>
              <a:rPr lang="hu-HU" sz="1600" dirty="0">
                <a:latin typeface="Arial Rounded MT Bold" panose="020F0704030504030204" pitchFamily="34" charset="0"/>
              </a:rPr>
              <a:t>bevonjuk</a:t>
            </a:r>
            <a:r>
              <a:rPr lang="hu-HU" sz="1600" dirty="0" smtClean="0">
                <a:latin typeface="Arial Rounded MT Bold" panose="020F0704030504030204" pitchFamily="34" charset="0"/>
              </a:rPr>
              <a:t> a projektfeladatok </a:t>
            </a:r>
            <a:r>
              <a:rPr lang="hu-HU" sz="1600" dirty="0">
                <a:latin typeface="Arial Rounded MT Bold" panose="020F0704030504030204" pitchFamily="34" charset="0"/>
              </a:rPr>
              <a:t>értékelésébe és </a:t>
            </a:r>
            <a:r>
              <a:rPr lang="hu-HU" sz="1600" dirty="0" smtClean="0">
                <a:latin typeface="Arial Rounded MT Bold" panose="020F0704030504030204" pitchFamily="34" charset="0"/>
              </a:rPr>
              <a:t>ellenőrzésébe</a:t>
            </a:r>
            <a:endParaRPr lang="hu-HU" sz="1600" dirty="0">
              <a:latin typeface="Arial Rounded MT Bold" panose="020F07040305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2000" dirty="0" smtClean="0"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hu-HU" sz="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78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hu-HU" dirty="0">
                <a:latin typeface="Arial Rounded MT Bold" panose="020F0704030504030204" pitchFamily="34" charset="0"/>
              </a:rPr>
              <a:t>Tanulók tudásának, </a:t>
            </a:r>
            <a:r>
              <a:rPr lang="hu-HU" dirty="0" smtClean="0">
                <a:latin typeface="Arial Rounded MT Bold" panose="020F0704030504030204" pitchFamily="34" charset="0"/>
              </a:rPr>
              <a:t>előre haladásának mérése</a:t>
            </a:r>
            <a:br>
              <a:rPr lang="hu-HU" dirty="0" smtClean="0">
                <a:latin typeface="Arial Rounded MT Bold" panose="020F0704030504030204" pitchFamily="34" charset="0"/>
              </a:rPr>
            </a:br>
            <a:r>
              <a:rPr lang="hu-HU" sz="2200" dirty="0">
                <a:latin typeface="Arial Rounded MT Bold" panose="020F0704030504030204" pitchFamily="34" charset="0"/>
              </a:rPr>
              <a:t>F</a:t>
            </a:r>
            <a:r>
              <a:rPr lang="hu-HU" sz="2200" dirty="0" smtClean="0">
                <a:latin typeface="Arial Rounded MT Bold" panose="020F0704030504030204" pitchFamily="34" charset="0"/>
              </a:rPr>
              <a:t>odrász </a:t>
            </a:r>
            <a:r>
              <a:rPr lang="hu-HU" sz="2200" dirty="0">
                <a:latin typeface="Arial Rounded MT Bold" panose="020F0704030504030204" pitchFamily="34" charset="0"/>
              </a:rPr>
              <a:t>KKK-</a:t>
            </a:r>
            <a:r>
              <a:rPr lang="hu-HU" sz="2200" dirty="0" err="1">
                <a:latin typeface="Arial Rounded MT Bold" panose="020F0704030504030204" pitchFamily="34" charset="0"/>
              </a:rPr>
              <a:t>ra</a:t>
            </a:r>
            <a:r>
              <a:rPr lang="hu-HU" sz="2200" dirty="0">
                <a:latin typeface="Arial Rounded MT Bold" panose="020F0704030504030204" pitchFamily="34" charset="0"/>
              </a:rPr>
              <a:t> épülő duális partnerrel közös képzési </a:t>
            </a:r>
            <a:r>
              <a:rPr lang="hu-HU" sz="2200" dirty="0" smtClean="0">
                <a:latin typeface="Arial Rounded MT Bold" panose="020F0704030504030204" pitchFamily="34" charset="0"/>
              </a:rPr>
              <a:t>program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371837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50000"/>
              </a:lnSpc>
              <a:buNone/>
            </a:pPr>
            <a:endParaRPr lang="hu-HU" sz="800" dirty="0">
              <a:latin typeface="Arial Rounded MT Bold" panose="020F0704030504030204" pitchFamily="34" charset="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hu-HU" sz="1800" dirty="0" smtClean="0">
                <a:latin typeface="Arial Rounded MT Bold" panose="020F0704030504030204" pitchFamily="34" charset="0"/>
              </a:rPr>
              <a:t>Évközi </a:t>
            </a:r>
            <a:r>
              <a:rPr lang="hu-HU" sz="1800" dirty="0">
                <a:latin typeface="Arial Rounded MT Bold" panose="020F0704030504030204" pitchFamily="34" charset="0"/>
              </a:rPr>
              <a:t>felmérés </a:t>
            </a:r>
            <a:r>
              <a:rPr lang="hu-HU" sz="1800" dirty="0" smtClean="0">
                <a:latin typeface="Arial Rounded MT Bold" panose="020F0704030504030204" pitchFamily="34" charset="0"/>
              </a:rPr>
              <a:t>(beszámoltatás) projektfeladatai 1.</a:t>
            </a:r>
          </a:p>
          <a:p>
            <a:pPr marL="0" lvl="0" indent="0">
              <a:lnSpc>
                <a:spcPct val="120000"/>
              </a:lnSpc>
              <a:buNone/>
            </a:pPr>
            <a:endParaRPr lang="hu-HU" sz="1800" dirty="0" smtClean="0">
              <a:latin typeface="Arial Rounded MT Bold" panose="020F070403050403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sz="1600" dirty="0" smtClean="0">
                <a:latin typeface="Arial Rounded MT Bold" panose="020F0704030504030204" pitchFamily="34" charset="0"/>
              </a:rPr>
              <a:t>Borotválás </a:t>
            </a:r>
            <a:r>
              <a:rPr lang="hu-HU" sz="1600" dirty="0">
                <a:latin typeface="Arial Rounded MT Bold" panose="020F0704030504030204" pitchFamily="34" charset="0"/>
              </a:rPr>
              <a:t>teljes arcfelületen, férfi modellen </a:t>
            </a:r>
            <a:r>
              <a:rPr lang="hu-HU" sz="1600" dirty="0" smtClean="0">
                <a:latin typeface="Arial Rounded MT Bold" panose="020F0704030504030204" pitchFamily="34" charset="0"/>
              </a:rPr>
              <a:t>feladatrész</a:t>
            </a:r>
            <a:endParaRPr lang="hu-HU" sz="1600" dirty="0">
              <a:latin typeface="Arial Rounded MT Bold" panose="020F070403050403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sz="1600" dirty="0">
                <a:latin typeface="Arial Rounded MT Bold" panose="020F0704030504030204" pitchFamily="34" charset="0"/>
              </a:rPr>
              <a:t>Dauercsavarás </a:t>
            </a:r>
            <a:r>
              <a:rPr lang="hu-HU" sz="1600" dirty="0">
                <a:latin typeface="Arial Rounded MT Bold" panose="020F0704030504030204" pitchFamily="34" charset="0"/>
              </a:rPr>
              <a:t>babafejen vagy modellen, vegyszer felhasználása nélkül </a:t>
            </a:r>
            <a:r>
              <a:rPr lang="hu-HU" sz="1600" dirty="0">
                <a:latin typeface="Arial Rounded MT Bold" panose="020F0704030504030204" pitchFamily="34" charset="0"/>
              </a:rPr>
              <a:t>feladat</a:t>
            </a:r>
            <a:r>
              <a:rPr lang="hu-HU" sz="1600" dirty="0" smtClean="0">
                <a:latin typeface="Arial Rounded MT Bold" panose="020F0704030504030204" pitchFamily="34" charset="0"/>
              </a:rPr>
              <a:t>rész</a:t>
            </a:r>
            <a:endParaRPr lang="hu-HU" sz="1600" dirty="0">
              <a:latin typeface="Arial Rounded MT Bold" panose="020F070403050403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sz="1600" dirty="0">
                <a:latin typeface="Arial Rounded MT Bold" panose="020F0704030504030204" pitchFamily="34" charset="0"/>
              </a:rPr>
              <a:t>Női </a:t>
            </a:r>
            <a:r>
              <a:rPr lang="hu-HU" sz="1600" dirty="0">
                <a:latin typeface="Arial Rounded MT Bold" panose="020F0704030504030204" pitchFamily="34" charset="0"/>
              </a:rPr>
              <a:t>alaphajvágások, hajvágás, szárítás modellen vagy babafejen </a:t>
            </a:r>
            <a:r>
              <a:rPr lang="hu-HU" sz="1600" dirty="0">
                <a:latin typeface="Arial Rounded MT Bold" panose="020F0704030504030204" pitchFamily="34" charset="0"/>
              </a:rPr>
              <a:t>feladat</a:t>
            </a:r>
            <a:r>
              <a:rPr lang="hu-HU" sz="1600" dirty="0" smtClean="0">
                <a:latin typeface="Arial Rounded MT Bold" panose="020F0704030504030204" pitchFamily="34" charset="0"/>
              </a:rPr>
              <a:t>rész</a:t>
            </a:r>
            <a:endParaRPr lang="hu-HU" sz="1600" dirty="0"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hu-HU" sz="1800" dirty="0" smtClean="0"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u-HU" sz="1800" dirty="0" smtClean="0">
                <a:latin typeface="Arial Rounded MT Bold" panose="020F0704030504030204" pitchFamily="34" charset="0"/>
              </a:rPr>
              <a:t>(</a:t>
            </a:r>
            <a:r>
              <a:rPr lang="hu-HU" sz="1800" dirty="0">
                <a:latin typeface="Arial Rounded MT Bold" panose="020F0704030504030204" pitchFamily="34" charset="0"/>
              </a:rPr>
              <a:t>Tanuló húz: uniform forma, vagy lépcsőzetes forma, vagy egyhossz-kompakt forma </a:t>
            </a:r>
            <a:r>
              <a:rPr lang="hu-HU" sz="1800" dirty="0" smtClean="0">
                <a:latin typeface="Arial Rounded MT Bold" panose="020F0704030504030204" pitchFamily="34" charset="0"/>
              </a:rPr>
              <a:t>)</a:t>
            </a:r>
            <a:endParaRPr lang="hu-HU" sz="1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37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hu-HU" dirty="0">
                <a:latin typeface="Arial Rounded MT Bold" panose="020F0704030504030204" pitchFamily="34" charset="0"/>
              </a:rPr>
              <a:t>Tanulók tudásának, </a:t>
            </a:r>
            <a:r>
              <a:rPr lang="hu-HU" dirty="0" smtClean="0">
                <a:latin typeface="Arial Rounded MT Bold" panose="020F0704030504030204" pitchFamily="34" charset="0"/>
              </a:rPr>
              <a:t>előre haladásának mérése</a:t>
            </a:r>
            <a:br>
              <a:rPr lang="hu-HU" dirty="0" smtClean="0">
                <a:latin typeface="Arial Rounded MT Bold" panose="020F0704030504030204" pitchFamily="34" charset="0"/>
              </a:rPr>
            </a:br>
            <a:r>
              <a:rPr lang="hu-HU" sz="2200" dirty="0">
                <a:latin typeface="Arial Rounded MT Bold" panose="020F0704030504030204" pitchFamily="34" charset="0"/>
              </a:rPr>
              <a:t>F</a:t>
            </a:r>
            <a:r>
              <a:rPr lang="hu-HU" sz="2200" dirty="0" smtClean="0">
                <a:latin typeface="Arial Rounded MT Bold" panose="020F0704030504030204" pitchFamily="34" charset="0"/>
              </a:rPr>
              <a:t>odrász </a:t>
            </a:r>
            <a:r>
              <a:rPr lang="hu-HU" sz="2200" dirty="0">
                <a:latin typeface="Arial Rounded MT Bold" panose="020F0704030504030204" pitchFamily="34" charset="0"/>
              </a:rPr>
              <a:t>KKK-</a:t>
            </a:r>
            <a:r>
              <a:rPr lang="hu-HU" sz="2200" dirty="0" err="1">
                <a:latin typeface="Arial Rounded MT Bold" panose="020F0704030504030204" pitchFamily="34" charset="0"/>
              </a:rPr>
              <a:t>ra</a:t>
            </a:r>
            <a:r>
              <a:rPr lang="hu-HU" sz="2200" dirty="0">
                <a:latin typeface="Arial Rounded MT Bold" panose="020F0704030504030204" pitchFamily="34" charset="0"/>
              </a:rPr>
              <a:t> épülő duális partnerrel közös képzési </a:t>
            </a:r>
            <a:r>
              <a:rPr lang="hu-HU" sz="2200" dirty="0" smtClean="0">
                <a:latin typeface="Arial Rounded MT Bold" panose="020F0704030504030204" pitchFamily="34" charset="0"/>
              </a:rPr>
              <a:t>program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371837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50000"/>
              </a:lnSpc>
              <a:buNone/>
            </a:pPr>
            <a:endParaRPr lang="hu-HU" sz="800" dirty="0">
              <a:latin typeface="Arial Rounded MT Bold" panose="020F0704030504030204" pitchFamily="34" charset="0"/>
            </a:endParaRPr>
          </a:p>
          <a:p>
            <a:pPr marL="0" lvl="0" indent="0" algn="just">
              <a:lnSpc>
                <a:spcPct val="120000"/>
              </a:lnSpc>
              <a:buNone/>
            </a:pPr>
            <a:r>
              <a:rPr lang="hu-HU" sz="1800" dirty="0">
                <a:latin typeface="Arial Rounded MT Bold" panose="020F0704030504030204" pitchFamily="34" charset="0"/>
              </a:rPr>
              <a:t>Évközi felmérés (beszámoltatás) projektfeladatai 2</a:t>
            </a:r>
            <a:r>
              <a:rPr lang="hu-HU" sz="1800" dirty="0" smtClean="0">
                <a:latin typeface="Arial Rounded MT Bold" panose="020F0704030504030204" pitchFamily="34" charset="0"/>
              </a:rPr>
              <a:t>.</a:t>
            </a:r>
          </a:p>
          <a:p>
            <a:pPr marL="0" lvl="0" indent="0" algn="just">
              <a:lnSpc>
                <a:spcPct val="120000"/>
              </a:lnSpc>
              <a:buNone/>
            </a:pPr>
            <a:endParaRPr lang="hu-HU" sz="1600" dirty="0">
              <a:latin typeface="Arial Rounded MT Bold" panose="020F0704030504030204" pitchFamily="34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sz="1600" dirty="0" smtClean="0">
                <a:latin typeface="Arial Rounded MT Bold" panose="020F0704030504030204" pitchFamily="34" charset="0"/>
              </a:rPr>
              <a:t>Divat </a:t>
            </a:r>
            <a:r>
              <a:rPr lang="hu-HU" sz="1600" dirty="0">
                <a:latin typeface="Arial Rounded MT Bold" panose="020F0704030504030204" pitchFamily="34" charset="0"/>
              </a:rPr>
              <a:t>férfihajvágás, szárítás, </a:t>
            </a:r>
            <a:r>
              <a:rPr lang="hu-HU" sz="1600" dirty="0" err="1" smtClean="0">
                <a:latin typeface="Arial Rounded MT Bold" panose="020F0704030504030204" pitchFamily="34" charset="0"/>
              </a:rPr>
              <a:t>melír</a:t>
            </a:r>
            <a:r>
              <a:rPr lang="hu-HU" sz="1600" dirty="0" smtClean="0">
                <a:latin typeface="Arial Rounded MT Bold" panose="020F0704030504030204" pitchFamily="34" charset="0"/>
              </a:rPr>
              <a:t> technikák </a:t>
            </a:r>
            <a:r>
              <a:rPr lang="hu-HU" sz="1600" dirty="0">
                <a:latin typeface="Arial Rounded MT Bold" panose="020F0704030504030204" pitchFamily="34" charset="0"/>
              </a:rPr>
              <a:t>alkalmazásával, férfi modellen </a:t>
            </a:r>
            <a:r>
              <a:rPr lang="hu-HU" sz="1600" dirty="0" smtClean="0">
                <a:latin typeface="Arial Rounded MT Bold" panose="020F0704030504030204" pitchFamily="34" charset="0"/>
              </a:rPr>
              <a:t>feladatrész: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sz="1600" dirty="0" smtClean="0">
                <a:latin typeface="Arial Rounded MT Bold" panose="020F0704030504030204" pitchFamily="34" charset="0"/>
              </a:rPr>
              <a:t>hajvágás </a:t>
            </a:r>
            <a:r>
              <a:rPr lang="hu-HU" sz="1600" dirty="0">
                <a:latin typeface="Arial Rounded MT Bold" panose="020F0704030504030204" pitchFamily="34" charset="0"/>
              </a:rPr>
              <a:t>technológia: </a:t>
            </a:r>
            <a:r>
              <a:rPr lang="hu-HU" sz="1600" dirty="0" smtClean="0">
                <a:latin typeface="Arial Rounded MT Bold" panose="020F0704030504030204" pitchFamily="34" charset="0"/>
              </a:rPr>
              <a:t>divat </a:t>
            </a:r>
            <a:r>
              <a:rPr lang="hu-HU" sz="1600" dirty="0">
                <a:latin typeface="Arial Rounded MT Bold" panose="020F0704030504030204" pitchFamily="34" charset="0"/>
              </a:rPr>
              <a:t>férfihajvágás hajvágó gép alkalmazásával, </a:t>
            </a:r>
            <a:endParaRPr lang="hu-HU" sz="1600" dirty="0" smtClean="0">
              <a:latin typeface="Arial Rounded MT Bold" panose="020F0704030504030204" pitchFamily="34" charset="0"/>
            </a:endParaRP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sz="1600" dirty="0" smtClean="0">
                <a:latin typeface="Arial Rounded MT Bold" panose="020F0704030504030204" pitchFamily="34" charset="0"/>
              </a:rPr>
              <a:t>szárítás </a:t>
            </a:r>
            <a:r>
              <a:rPr lang="hu-HU" sz="1600" dirty="0">
                <a:latin typeface="Arial Rounded MT Bold" panose="020F0704030504030204" pitchFamily="34" charset="0"/>
              </a:rPr>
              <a:t>modellen készítendő </a:t>
            </a:r>
            <a:r>
              <a:rPr lang="hu-HU" sz="1600" dirty="0" smtClean="0">
                <a:latin typeface="Arial Rounded MT Bold" panose="020F0704030504030204" pitchFamily="34" charset="0"/>
              </a:rPr>
              <a:t>feladat,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sz="1600" dirty="0" smtClean="0">
                <a:latin typeface="Arial Rounded MT Bold" panose="020F0704030504030204" pitchFamily="34" charset="0"/>
              </a:rPr>
              <a:t>Hajfestés</a:t>
            </a:r>
            <a:r>
              <a:rPr lang="hu-HU" sz="1600" dirty="0">
                <a:latin typeface="Arial Rounded MT Bold" panose="020F0704030504030204" pitchFamily="34" charset="0"/>
              </a:rPr>
              <a:t>, </a:t>
            </a:r>
            <a:r>
              <a:rPr lang="hu-HU" sz="1600" dirty="0" err="1">
                <a:latin typeface="Arial Rounded MT Bold" panose="020F0704030504030204" pitchFamily="34" charset="0"/>
              </a:rPr>
              <a:t>melír</a:t>
            </a:r>
            <a:r>
              <a:rPr lang="hu-HU" sz="1600" dirty="0">
                <a:latin typeface="Arial Rounded MT Bold" panose="020F0704030504030204" pitchFamily="34" charset="0"/>
              </a:rPr>
              <a:t> egy technológiai folyamatban, női divathajvágás, szárítás, modellen vagy babafejen vizsgarész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hu-HU" sz="1800" dirty="0" smtClean="0">
                <a:latin typeface="Arial Rounded MT Bold" panose="020F0704030504030204" pitchFamily="34" charset="0"/>
              </a:rPr>
              <a:t>(</a:t>
            </a:r>
            <a:r>
              <a:rPr lang="hu-HU" sz="1800" dirty="0">
                <a:latin typeface="Arial Rounded MT Bold" panose="020F0704030504030204" pitchFamily="34" charset="0"/>
              </a:rPr>
              <a:t>Tanuló húz: uniform forma, vagy lépcsőzetes forma, vagy egyhossz-kompakt forma </a:t>
            </a:r>
            <a:r>
              <a:rPr lang="hu-HU" sz="1800" dirty="0" smtClean="0">
                <a:latin typeface="Arial Rounded MT Bold" panose="020F0704030504030204" pitchFamily="34" charset="0"/>
              </a:rPr>
              <a:t>)</a:t>
            </a:r>
            <a:endParaRPr lang="hu-HU" sz="1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6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hu-HU" dirty="0">
                <a:latin typeface="Arial Rounded MT Bold" panose="020F0704030504030204" pitchFamily="34" charset="0"/>
              </a:rPr>
              <a:t>Tanulók tudásának, </a:t>
            </a:r>
            <a:r>
              <a:rPr lang="hu-HU" dirty="0" smtClean="0">
                <a:latin typeface="Arial Rounded MT Bold" panose="020F0704030504030204" pitchFamily="34" charset="0"/>
              </a:rPr>
              <a:t>előre haladásának mérése</a:t>
            </a:r>
            <a:br>
              <a:rPr lang="hu-HU" dirty="0" smtClean="0">
                <a:latin typeface="Arial Rounded MT Bold" panose="020F0704030504030204" pitchFamily="34" charset="0"/>
              </a:rPr>
            </a:br>
            <a:r>
              <a:rPr lang="hu-HU" sz="2200" dirty="0">
                <a:latin typeface="Arial Rounded MT Bold" panose="020F0704030504030204" pitchFamily="34" charset="0"/>
              </a:rPr>
              <a:t>F</a:t>
            </a:r>
            <a:r>
              <a:rPr lang="hu-HU" sz="2200" dirty="0" smtClean="0">
                <a:latin typeface="Arial Rounded MT Bold" panose="020F0704030504030204" pitchFamily="34" charset="0"/>
              </a:rPr>
              <a:t>odrász </a:t>
            </a:r>
            <a:r>
              <a:rPr lang="hu-HU" sz="2200" dirty="0">
                <a:latin typeface="Arial Rounded MT Bold" panose="020F0704030504030204" pitchFamily="34" charset="0"/>
              </a:rPr>
              <a:t>KKK-</a:t>
            </a:r>
            <a:r>
              <a:rPr lang="hu-HU" sz="2200" dirty="0" err="1">
                <a:latin typeface="Arial Rounded MT Bold" panose="020F0704030504030204" pitchFamily="34" charset="0"/>
              </a:rPr>
              <a:t>ra</a:t>
            </a:r>
            <a:r>
              <a:rPr lang="hu-HU" sz="2200" dirty="0">
                <a:latin typeface="Arial Rounded MT Bold" panose="020F0704030504030204" pitchFamily="34" charset="0"/>
              </a:rPr>
              <a:t> épülő duális partnerrel közös képzési </a:t>
            </a:r>
            <a:r>
              <a:rPr lang="hu-HU" sz="2200" dirty="0" smtClean="0">
                <a:latin typeface="Arial Rounded MT Bold" panose="020F0704030504030204" pitchFamily="34" charset="0"/>
              </a:rPr>
              <a:t>program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371837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50000"/>
              </a:lnSpc>
              <a:buNone/>
            </a:pPr>
            <a:endParaRPr lang="hu-HU" sz="800" dirty="0">
              <a:latin typeface="Arial Rounded MT Bold" panose="020F0704030504030204" pitchFamily="34" charset="0"/>
            </a:endParaRPr>
          </a:p>
          <a:p>
            <a:pPr marL="0" lvl="0" indent="0" algn="just">
              <a:lnSpc>
                <a:spcPct val="120000"/>
              </a:lnSpc>
              <a:buNone/>
            </a:pPr>
            <a:r>
              <a:rPr lang="hu-HU" sz="1800" dirty="0">
                <a:latin typeface="Arial Rounded MT Bold" panose="020F0704030504030204" pitchFamily="34" charset="0"/>
              </a:rPr>
              <a:t>Évközi felmérés (beszámoltatás) projektfeladatai </a:t>
            </a:r>
            <a:r>
              <a:rPr lang="hu-HU" sz="1800" dirty="0" smtClean="0">
                <a:latin typeface="Arial Rounded MT Bold" panose="020F0704030504030204" pitchFamily="34" charset="0"/>
              </a:rPr>
              <a:t>3.</a:t>
            </a:r>
          </a:p>
          <a:p>
            <a:pPr marL="0" lvl="0" indent="0" algn="just">
              <a:lnSpc>
                <a:spcPct val="120000"/>
              </a:lnSpc>
              <a:buNone/>
            </a:pPr>
            <a:endParaRPr lang="hu-HU" sz="1600" dirty="0">
              <a:latin typeface="Arial Rounded MT Bold" panose="020F0704030504030204" pitchFamily="34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sz="1600" dirty="0">
                <a:latin typeface="Arial Rounded MT Bold" panose="020F0704030504030204" pitchFamily="34" charset="0"/>
              </a:rPr>
              <a:t>Divat férfihajvágás csak ollóval, szárítás modellen, </a:t>
            </a:r>
            <a:r>
              <a:rPr lang="hu-HU" sz="1600" dirty="0" err="1">
                <a:latin typeface="Arial Rounded MT Bold" panose="020F0704030504030204" pitchFamily="34" charset="0"/>
              </a:rPr>
              <a:t>melír</a:t>
            </a:r>
            <a:r>
              <a:rPr lang="hu-HU" sz="1600" dirty="0">
                <a:latin typeface="Arial Rounded MT Bold" panose="020F0704030504030204" pitchFamily="34" charset="0"/>
              </a:rPr>
              <a:t> alkalmazásával</a:t>
            </a:r>
            <a:endParaRPr lang="hu-HU" sz="1600" dirty="0">
              <a:latin typeface="Arial Rounded MT Bold" panose="020F0704030504030204" pitchFamily="34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sz="1600" dirty="0">
                <a:latin typeface="Arial Rounded MT Bold" panose="020F0704030504030204" pitchFamily="34" charset="0"/>
              </a:rPr>
              <a:t>Konty </a:t>
            </a:r>
            <a:r>
              <a:rPr lang="hu-HU" sz="1600" dirty="0">
                <a:latin typeface="Arial Rounded MT Bold" panose="020F0704030504030204" pitchFamily="34" charset="0"/>
              </a:rPr>
              <a:t>alkalmi frizura kialakítása, modellen vizsga rész</a:t>
            </a:r>
          </a:p>
          <a:p>
            <a:pPr marL="0" indent="0">
              <a:buNone/>
            </a:pPr>
            <a:endParaRPr lang="hu-HU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50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>
                <a:latin typeface="Arial Rounded MT Bold" panose="020F0704030504030204" pitchFamily="34" charset="0"/>
              </a:rPr>
              <a:t>Tanulók </a:t>
            </a:r>
            <a:r>
              <a:rPr lang="hu-HU" dirty="0" smtClean="0">
                <a:latin typeface="Arial Rounded MT Bold" panose="020F0704030504030204" pitchFamily="34" charset="0"/>
              </a:rPr>
              <a:t>interaktív </a:t>
            </a:r>
            <a:r>
              <a:rPr lang="hu-HU" dirty="0">
                <a:latin typeface="Arial Rounded MT Bold" panose="020F0704030504030204" pitchFamily="34" charset="0"/>
              </a:rPr>
              <a:t>feladatainak tervezése</a:t>
            </a:r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8768" r="731" b="5435"/>
          <a:stretch/>
        </p:blipFill>
        <p:spPr>
          <a:xfrm>
            <a:off x="5962075" y="2332652"/>
            <a:ext cx="5971240" cy="3530083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17242" y="2233126"/>
            <a:ext cx="5523721" cy="4528457"/>
          </a:xfrm>
        </p:spPr>
        <p:txBody>
          <a:bodyPr>
            <a:normAutofit/>
          </a:bodyPr>
          <a:lstStyle/>
          <a:p>
            <a:r>
              <a:rPr lang="hu-HU" sz="2000" i="1" u="sng" dirty="0" smtClean="0">
                <a:latin typeface="Arial Rounded MT Bold" panose="020F0704030504030204" pitchFamily="34" charset="0"/>
              </a:rPr>
              <a:t>Alkalmazott </a:t>
            </a:r>
            <a:r>
              <a:rPr lang="hu-HU" sz="2000" i="1" u="sng" dirty="0">
                <a:latin typeface="Arial Rounded MT Bold" panose="020F0704030504030204" pitchFamily="34" charset="0"/>
              </a:rPr>
              <a:t>kémia </a:t>
            </a:r>
            <a:r>
              <a:rPr lang="hu-HU" sz="2000" i="1" u="sng" dirty="0" smtClean="0">
                <a:latin typeface="Arial Rounded MT Bold" panose="020F0704030504030204" pitchFamily="34" charset="0"/>
              </a:rPr>
              <a:t>témaköre: </a:t>
            </a:r>
            <a:endParaRPr lang="hu-HU" sz="2000" i="1" u="sng" dirty="0" smtClean="0">
              <a:latin typeface="Arial Rounded MT Bold" panose="020F0704030504030204" pitchFamily="34" charset="0"/>
            </a:endParaRPr>
          </a:p>
          <a:p>
            <a:r>
              <a:rPr lang="hu-HU" sz="1800" i="1" dirty="0" smtClean="0">
                <a:latin typeface="Arial Rounded MT Bold" panose="020F0704030504030204" pitchFamily="34" charset="0"/>
              </a:rPr>
              <a:t>(</a:t>
            </a:r>
            <a:r>
              <a:rPr lang="hu-HU" sz="1800" i="1" dirty="0">
                <a:latin typeface="Arial Rounded MT Bold" panose="020F0704030504030204" pitchFamily="34" charset="0"/>
              </a:rPr>
              <a:t>Mészáros </a:t>
            </a:r>
            <a:r>
              <a:rPr lang="hu-HU" sz="1800" i="1" dirty="0" smtClean="0">
                <a:latin typeface="Arial Rounded MT Bold" panose="020F0704030504030204" pitchFamily="34" charset="0"/>
              </a:rPr>
              <a:t>Melinda)</a:t>
            </a:r>
            <a:endParaRPr lang="hu-HU" sz="1800" i="1" dirty="0" smtClean="0"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2000" dirty="0" smtClean="0">
                <a:latin typeface="Arial Rounded MT Bold" panose="020F0704030504030204" pitchFamily="34" charset="0"/>
              </a:rPr>
              <a:t>kémiai alapok, számítási </a:t>
            </a:r>
            <a:r>
              <a:rPr lang="hu-HU" sz="2000" dirty="0" smtClean="0">
                <a:latin typeface="Arial Rounded MT Bold" panose="020F0704030504030204" pitchFamily="34" charset="0"/>
              </a:rPr>
              <a:t>feladatok</a:t>
            </a:r>
            <a:r>
              <a:rPr lang="hu-HU" sz="2000" dirty="0" smtClean="0">
                <a:latin typeface="Arial Rounded MT Bold" panose="020F0704030504030204" pitchFamily="34" charset="0"/>
              </a:rPr>
              <a:t>, szerves- és szervetlen vegyületek a fodrászatban</a:t>
            </a:r>
          </a:p>
          <a:p>
            <a:endParaRPr lang="hu-HU" sz="2000" dirty="0">
              <a:latin typeface="Arial Rounded MT Bold" panose="020F0704030504030204" pitchFamily="34" charset="0"/>
            </a:endParaRPr>
          </a:p>
          <a:p>
            <a:r>
              <a:rPr lang="hu-HU" sz="2000" i="1" u="sng" dirty="0" smtClean="0">
                <a:latin typeface="Arial Rounded MT Bold" panose="020F0704030504030204" pitchFamily="34" charset="0"/>
              </a:rPr>
              <a:t>Fodrász </a:t>
            </a:r>
            <a:r>
              <a:rPr lang="hu-HU" sz="2000" i="1" u="sng" dirty="0">
                <a:latin typeface="Arial Rounded MT Bold" panose="020F0704030504030204" pitchFamily="34" charset="0"/>
              </a:rPr>
              <a:t>szakmai ismeretek </a:t>
            </a:r>
            <a:r>
              <a:rPr lang="hu-HU" sz="2000" i="1" u="sng" dirty="0" smtClean="0">
                <a:latin typeface="Arial Rounded MT Bold" panose="020F0704030504030204" pitchFamily="34" charset="0"/>
              </a:rPr>
              <a:t>témaköre</a:t>
            </a:r>
            <a:r>
              <a:rPr lang="hu-HU" sz="2000" i="1" u="sng" dirty="0" smtClean="0">
                <a:latin typeface="Arial Rounded MT Bold" panose="020F0704030504030204" pitchFamily="34" charset="0"/>
              </a:rPr>
              <a:t>:</a:t>
            </a:r>
          </a:p>
          <a:p>
            <a:r>
              <a:rPr lang="hu-HU" sz="1800" i="1" dirty="0" smtClean="0">
                <a:latin typeface="Arial Rounded MT Bold" panose="020F0704030504030204" pitchFamily="34" charset="0"/>
              </a:rPr>
              <a:t>(</a:t>
            </a:r>
            <a:r>
              <a:rPr lang="hu-HU" sz="1800" i="1" dirty="0">
                <a:latin typeface="Arial Rounded MT Bold" panose="020F0704030504030204" pitchFamily="34" charset="0"/>
              </a:rPr>
              <a:t>Simkó-Molnár </a:t>
            </a:r>
            <a:r>
              <a:rPr lang="hu-HU" sz="1800" i="1" dirty="0" smtClean="0">
                <a:latin typeface="Arial Rounded MT Bold" panose="020F0704030504030204" pitchFamily="34" charset="0"/>
              </a:rPr>
              <a:t>Tünde</a:t>
            </a:r>
            <a:r>
              <a:rPr lang="hu-HU" sz="1800" i="1" dirty="0">
                <a:latin typeface="Arial Rounded MT Bold" panose="020F0704030504030204" pitchFamily="34" charset="0"/>
              </a:rPr>
              <a:t>)</a:t>
            </a:r>
            <a:endParaRPr lang="hu-HU" sz="1800" i="1" dirty="0">
              <a:latin typeface="Arial Rounded MT Bold" panose="020F0704030504030204" pitchFamily="34" charset="0"/>
            </a:endParaRPr>
          </a:p>
          <a:p>
            <a:pPr>
              <a:lnSpc>
                <a:spcPct val="110000"/>
              </a:lnSpc>
            </a:pPr>
            <a:r>
              <a:rPr lang="hu-HU" sz="2000" dirty="0" smtClean="0">
                <a:latin typeface="Arial Rounded MT Bold" panose="020F0704030504030204" pitchFamily="34" charset="0"/>
              </a:rPr>
              <a:t>Diagnosztizálás, hajápolás, arcápolás, női-férfi hajvágások, fodrász vegyszeres műveletek</a:t>
            </a:r>
            <a:r>
              <a:rPr lang="hu-HU" sz="2000" dirty="0" smtClean="0">
                <a:latin typeface="Arial Rounded MT Bold" panose="020F0704030504030204" pitchFamily="34" charset="0"/>
              </a:rPr>
              <a:t>,</a:t>
            </a:r>
            <a:endParaRPr lang="hu-HU" sz="2000" dirty="0">
              <a:latin typeface="Arial Rounded MT Bold" panose="020F070403050403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505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 Rounded MT Bold" panose="020F0704030504030204" pitchFamily="34" charset="0"/>
              </a:rPr>
              <a:t>Tanulók interaktív feladatainak tervezése</a:t>
            </a:r>
            <a:endParaRPr lang="hu-HU" dirty="0">
              <a:latin typeface="Arial Rounded MT Bold" panose="020F0704030504030204" pitchFamily="34" charset="0"/>
            </a:endParaRPr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5" t="18917" r="21835" b="4367"/>
          <a:stretch/>
        </p:blipFill>
        <p:spPr>
          <a:xfrm>
            <a:off x="5558500" y="2132806"/>
            <a:ext cx="5306291" cy="4486786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56443" y="2576541"/>
            <a:ext cx="4650038" cy="3599315"/>
          </a:xfrm>
        </p:spPr>
        <p:txBody>
          <a:bodyPr/>
          <a:lstStyle/>
          <a:p>
            <a:r>
              <a:rPr lang="hu-HU" sz="1800" u="sng" dirty="0" smtClean="0">
                <a:latin typeface="Arial Rounded MT Bold" panose="020F0704030504030204" pitchFamily="34" charset="0"/>
              </a:rPr>
              <a:t>Interaktív feladatok témái</a:t>
            </a:r>
          </a:p>
          <a:p>
            <a:endParaRPr lang="hu-HU" sz="1800" dirty="0" smtClean="0">
              <a:latin typeface="Arial Rounded MT Bold" panose="020F07040305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 smtClean="0">
                <a:latin typeface="Arial Rounded MT Bold" panose="020F0704030504030204" pitchFamily="34" charset="0"/>
              </a:rPr>
              <a:t>Fodrász műveletek elvégzéséhez szükséges biológiai, kémiai ismeretek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 smtClean="0">
                <a:latin typeface="Arial Rounded MT Bold" panose="020F0704030504030204" pitchFamily="34" charset="0"/>
              </a:rPr>
              <a:t>Fodrász </a:t>
            </a:r>
            <a:r>
              <a:rPr lang="hu-HU" dirty="0" smtClean="0">
                <a:latin typeface="Arial Rounded MT Bold" panose="020F0704030504030204" pitchFamily="34" charset="0"/>
              </a:rPr>
              <a:t>szakmai ismeretek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 smtClean="0">
                <a:latin typeface="Arial Rounded MT Bold" panose="020F0704030504030204" pitchFamily="34" charset="0"/>
              </a:rPr>
              <a:t>Elsősegélynyújtás, munka-és környezetvédelem, munkajogi ismeretek, vállalkozói ismeretek, marketing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 smtClean="0">
                <a:latin typeface="Arial Rounded MT Bold" panose="020F0704030504030204" pitchFamily="34" charset="0"/>
              </a:rPr>
              <a:t>Hajviselet-történeti ismeretek</a:t>
            </a:r>
          </a:p>
          <a:p>
            <a:endParaRPr lang="hu-H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0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630</TotalTime>
  <Words>606</Words>
  <Application>Microsoft Office PowerPoint</Application>
  <PresentationFormat>Szélesvásznú</PresentationFormat>
  <Paragraphs>129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3" baseType="lpstr">
      <vt:lpstr>Arial</vt:lpstr>
      <vt:lpstr>Arial Rounded MT Bold</vt:lpstr>
      <vt:lpstr>Trebuchet MS</vt:lpstr>
      <vt:lpstr>Wingdings</vt:lpstr>
      <vt:lpstr>Berlin</vt:lpstr>
      <vt:lpstr>Duális képzésben résztvevő tanulók nyomon követése</vt:lpstr>
      <vt:lpstr>Ágazati alapvizsga – Szakirányú oktatás</vt:lpstr>
      <vt:lpstr>Tanulók tudásának, előre haladásának mérése Fodrász KKK-ra épülő duális partnerrel közös képzési program</vt:lpstr>
      <vt:lpstr>Tanulók tudásának, előre haladásának mérése Fodrász KKK-ra épülő duális partnerrel közös képzési program</vt:lpstr>
      <vt:lpstr>Tanulók tudásának, előre haladásának mérése Fodrász KKK-ra épülő duális partnerrel közös képzési program</vt:lpstr>
      <vt:lpstr>Tanulók tudásának, előre haladásának mérése Fodrász KKK-ra épülő duális partnerrel közös képzési program</vt:lpstr>
      <vt:lpstr>Tanulók tudásának, előre haladásának mérése Fodrász KKK-ra épülő duális partnerrel közös képzési program</vt:lpstr>
      <vt:lpstr>Tanulók interaktív feladatainak tervezése</vt:lpstr>
      <vt:lpstr>Tanulók interaktív feladatainak tervezése</vt:lpstr>
      <vt:lpstr>Interaktív tesztfeladatok</vt:lpstr>
      <vt:lpstr>Egyeztetés a duális partnerekkel</vt:lpstr>
      <vt:lpstr>Tanulók értékelése</vt:lpstr>
      <vt:lpstr>Tanulói értékelés</vt:lpstr>
      <vt:lpstr>Tanulók értékelése</vt:lpstr>
      <vt:lpstr>Tanulók értékelése</vt:lpstr>
      <vt:lpstr>Szakmai vizsgára felkészítés</vt:lpstr>
      <vt:lpstr>Jó gyakorlatok beépítési lehetősége a Kozmetikus technikus szakmában</vt:lpstr>
      <vt:lpstr>Köszönöm szépen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Tanulók gyakorlati beszámoltatása</dc:title>
  <dc:creator>Admin</dc:creator>
  <cp:lastModifiedBy>Admin</cp:lastModifiedBy>
  <cp:revision>80</cp:revision>
  <dcterms:created xsi:type="dcterms:W3CDTF">2024-01-30T23:10:35Z</dcterms:created>
  <dcterms:modified xsi:type="dcterms:W3CDTF">2024-02-06T18:51:07Z</dcterms:modified>
</cp:coreProperties>
</file>